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498" r:id="rId5"/>
    <p:sldId id="475" r:id="rId6"/>
    <p:sldId id="814" r:id="rId7"/>
    <p:sldId id="797" r:id="rId8"/>
    <p:sldId id="786" r:id="rId9"/>
    <p:sldId id="820" r:id="rId10"/>
    <p:sldId id="822" r:id="rId11"/>
    <p:sldId id="815" r:id="rId12"/>
    <p:sldId id="821" r:id="rId13"/>
    <p:sldId id="835" r:id="rId14"/>
    <p:sldId id="812" r:id="rId15"/>
    <p:sldId id="823" r:id="rId16"/>
    <p:sldId id="837" r:id="rId17"/>
    <p:sldId id="789" r:id="rId18"/>
    <p:sldId id="839" r:id="rId19"/>
    <p:sldId id="838" r:id="rId20"/>
    <p:sldId id="793" r:id="rId21"/>
    <p:sldId id="844" r:id="rId22"/>
    <p:sldId id="841" r:id="rId23"/>
    <p:sldId id="847" r:id="rId24"/>
    <p:sldId id="845" r:id="rId25"/>
    <p:sldId id="846" r:id="rId26"/>
    <p:sldId id="849" r:id="rId27"/>
    <p:sldId id="850" r:id="rId28"/>
    <p:sldId id="824" r:id="rId29"/>
    <p:sldId id="818" r:id="rId30"/>
    <p:sldId id="819" r:id="rId31"/>
    <p:sldId id="851" r:id="rId32"/>
    <p:sldId id="826" r:id="rId33"/>
    <p:sldId id="828" r:id="rId34"/>
    <p:sldId id="861" r:id="rId35"/>
    <p:sldId id="855" r:id="rId36"/>
    <p:sldId id="863" r:id="rId37"/>
    <p:sldId id="829" r:id="rId38"/>
    <p:sldId id="830" r:id="rId39"/>
    <p:sldId id="831" r:id="rId40"/>
    <p:sldId id="832" r:id="rId41"/>
    <p:sldId id="827" r:id="rId42"/>
    <p:sldId id="852" r:id="rId43"/>
    <p:sldId id="873" r:id="rId44"/>
    <p:sldId id="874" r:id="rId45"/>
    <p:sldId id="867" r:id="rId46"/>
    <p:sldId id="880" r:id="rId47"/>
    <p:sldId id="881" r:id="rId48"/>
    <p:sldId id="882" r:id="rId49"/>
    <p:sldId id="883" r:id="rId50"/>
    <p:sldId id="872" r:id="rId51"/>
    <p:sldId id="833" r:id="rId52"/>
    <p:sldId id="870" r:id="rId53"/>
    <p:sldId id="864" r:id="rId54"/>
    <p:sldId id="853" r:id="rId55"/>
    <p:sldId id="886" r:id="rId56"/>
    <p:sldId id="885" r:id="rId57"/>
    <p:sldId id="887" r:id="rId58"/>
    <p:sldId id="807" r:id="rId59"/>
    <p:sldId id="825" r:id="rId60"/>
    <p:sldId id="888" r:id="rId61"/>
    <p:sldId id="891" r:id="rId62"/>
    <p:sldId id="810" r:id="rId63"/>
    <p:sldId id="848" r:id="rId64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10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中間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 autoAdjust="0"/>
    <p:restoredTop sz="99506" autoAdjust="0"/>
  </p:normalViewPr>
  <p:slideViewPr>
    <p:cSldViewPr showGuides="1">
      <p:cViewPr varScale="1">
        <p:scale>
          <a:sx n="103" d="100"/>
          <a:sy n="103" d="100"/>
        </p:scale>
        <p:origin x="-1136" y="-104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2014/08/03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akuten.co.j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agilealliance.org/files/5014/0509/9284/ExperienceReport.2014.Ito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hyperlink" Target="https://twitter.com/hageyahho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ezyworld.com/2010/11/21/ui-tests-default-dat/" TargetMode="External"/><Relationship Id="rId4" Type="http://schemas.openxmlformats.org/officeDocument/2006/relationships/hyperlink" Target="https://code.google.com/p/selenium/wiki/PageObjec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isfice.com/articles/sbtm.pdf" TargetMode="External"/><Relationship Id="rId4" Type="http://schemas.openxmlformats.org/officeDocument/2006/relationships/hyperlink" Target="http://testobsessed.com/wp-content/uploads/2011/04/testheuristicscheatsheetv1.pdf" TargetMode="External"/><Relationship Id="rId5" Type="http://schemas.openxmlformats.org/officeDocument/2006/relationships/hyperlink" Target="http://www.satisfice.com/tools/htsm.pdf" TargetMode="External"/><Relationship Id="rId6" Type="http://schemas.openxmlformats.org/officeDocument/2006/relationships/hyperlink" Target="http://www.qualitestgroup.com/howTo/How-to-write-an-Exploratory-Test-Char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pitest.org/quickstart/mutator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chd.ws/hosted_files/agile2014/c1/1435_Mutation_Test_-_A_New_Way_to_Improve_Code_and_Test.pdf" TargetMode="External"/><Relationship Id="rId4" Type="http://schemas.openxmlformats.org/officeDocument/2006/relationships/hyperlink" Target="http://pitest.org/quickstart/mutators/" TargetMode="External"/><Relationship Id="rId5" Type="http://schemas.openxmlformats.org/officeDocument/2006/relationships/hyperlink" Target="http://www.parasoft.com/products/article.jsp?articleId=291" TargetMode="External"/><Relationship Id="rId6" Type="http://schemas.openxmlformats.org/officeDocument/2006/relationships/hyperlink" Target="http://pitest.org/" TargetMode="External"/><Relationship Id="rId7" Type="http://schemas.openxmlformats.org/officeDocument/2006/relationships/hyperlink" Target="http://crestweb.cs.ucl.ac.uk/resources/mutation_testing_repository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hyperlink" Target="http://books.rakuten.co.jp/rk/91a2285c6f0b4fea867632bcd286bf1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agilealliance.org/files/9814/0509/9343/ExperienceReport.2014.Power.pdf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gile2015.agilealliance.org/" TargetMode="External"/><Relationship Id="rId3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.hatena.ne.jp/hageyahhoo/20140730/140668340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72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Agile2014 </a:t>
            </a:r>
            <a:r>
              <a:rPr lang="en-US" altLang="ja-JP" sz="7200" b="1" dirty="0">
                <a:solidFill>
                  <a:srgbClr val="C00000"/>
                </a:solidFill>
                <a:latin typeface="+mj-ea"/>
                <a:cs typeface="Arial" pitchFamily="34" charset="0"/>
              </a:rPr>
              <a:t>Report</a:t>
            </a:r>
            <a:endParaRPr lang="en-US" altLang="ja-JP" sz="72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As a Speaker and a Reporter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of the latest Agile in the world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Aug/07/2014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Trend of sessions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29681"/>
              </p:ext>
            </p:extLst>
          </p:nvPr>
        </p:nvGraphicFramePr>
        <p:xfrm>
          <a:off x="251520" y="895957"/>
          <a:ext cx="8640961" cy="534135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600400"/>
                <a:gridCol w="1296144"/>
                <a:gridCol w="3744417"/>
              </a:tblGrid>
              <a:tr h="25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en-US" altLang="ja-JP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Memo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TheHiro</a:t>
                      </a:r>
                      <a:r>
                        <a:rPr lang="en-US" altLang="ja-JP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made a presentation here.</a:t>
                      </a:r>
                      <a:endParaRPr lang="ja-JP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All day event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held everyday.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10 min/person.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12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6" name="四角形吹き出し 5"/>
          <p:cNvSpPr/>
          <p:nvPr/>
        </p:nvSpPr>
        <p:spPr bwMode="auto">
          <a:xfrm>
            <a:off x="6300192" y="1412776"/>
            <a:ext cx="2160000" cy="900000"/>
          </a:xfrm>
          <a:prstGeom prst="wedgeRectCallout">
            <a:avLst>
              <a:gd name="adj1" fmla="val -90375"/>
              <a:gd name="adj2" fmla="val 3311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Related to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QA Section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300192" y="3501008"/>
            <a:ext cx="2160000" cy="900000"/>
          </a:xfrm>
          <a:prstGeom prst="wedgeRectCallout">
            <a:avLst>
              <a:gd name="adj1" fmla="val 54042"/>
              <a:gd name="adj2" fmla="val -11255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  <a:endParaRPr kumimoji="0" lang="en-US" altLang="ja-JP" sz="2000" kern="0" dirty="0">
              <a:solidFill>
                <a:sysClr val="windowText" lastClr="000000"/>
              </a:solidFill>
            </a:endParaRP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approaches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are 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38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Comparison of trends (with Yamaguchi-san @Yahoo)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72045"/>
              </p:ext>
            </p:extLst>
          </p:nvPr>
        </p:nvGraphicFramePr>
        <p:xfrm>
          <a:off x="323530" y="895957"/>
          <a:ext cx="8640000" cy="534240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312366"/>
                <a:gridCol w="672075"/>
                <a:gridCol w="672075"/>
                <a:gridCol w="672075"/>
                <a:gridCol w="3311409"/>
              </a:tblGrid>
              <a:tr h="197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i-FI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fi-FI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Memo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</a:tr>
              <a:tr h="197867">
                <a:tc v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2012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2013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Adoption &amp; Transformation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Divided</a:t>
                      </a:r>
                      <a:r>
                        <a:rPr lang="en-US" altLang="ja-JP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into “Enterprise Agile”, “Learning”, and so on.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Distrubuted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Emerging Applications of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Croudsourced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Lean Startup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10 min/person.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“Coaches Clinic” in 2012.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9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242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259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四角形吹き出し 4"/>
          <p:cNvSpPr/>
          <p:nvPr/>
        </p:nvSpPr>
        <p:spPr bwMode="auto">
          <a:xfrm>
            <a:off x="6965042" y="1988840"/>
            <a:ext cx="2160000" cy="900000"/>
          </a:xfrm>
          <a:prstGeom prst="wedgeRectCallout">
            <a:avLst>
              <a:gd name="adj1" fmla="val -89804"/>
              <a:gd name="adj2" fmla="val 3585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Remaining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at the same level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965042" y="3284984"/>
            <a:ext cx="2160000" cy="900000"/>
          </a:xfrm>
          <a:prstGeom prst="wedgeRectCallout">
            <a:avLst>
              <a:gd name="adj1" fmla="val -89804"/>
              <a:gd name="adj2" fmla="val -4086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223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Information and </a:t>
            </a:r>
            <a:r>
              <a:rPr lang="en-US" altLang="ja-JP" dirty="0" smtClean="0"/>
              <a:t>documents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Session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★URL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resentation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document published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on Agile Alliance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site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cs typeface="ＭＳ 明朝"/>
              </a:rPr>
              <a:t>★URL</a:t>
            </a:r>
            <a:endParaRPr kumimoji="0" lang="en-US" altLang="ja-JP" sz="1800" b="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Paper published on Agile Alliance site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3"/>
              </a:rPr>
              <a:t>http</a:t>
            </a:r>
            <a:r>
              <a:rPr kumimoji="0" lang="en-US" altLang="ja-JP" sz="1800" b="0" kern="0" dirty="0">
                <a:latin typeface="+mn-lt"/>
                <a:ea typeface="+mn-ea"/>
                <a:cs typeface="ＭＳ 明朝"/>
                <a:hlinkClick r:id="rId3"/>
              </a:rPr>
              <a:t>://www.agilealliance.org/files/5014/0509/9284/ExperienceReport.2014.</a:t>
            </a: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3"/>
              </a:rPr>
              <a:t>Ito.pdf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87507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7" name="図 6" descr="01_セッション参加者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" y="692696"/>
            <a:ext cx="8871385" cy="5544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61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(expanded)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5" name="図 4" descr="満員御礼の魚拓_2014-07-27 のコピー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227"/>
            <a:ext cx="9144000" cy="278754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 bwMode="auto">
          <a:xfrm>
            <a:off x="251520" y="4077072"/>
            <a:ext cx="4176464" cy="72008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8207055" y="2480444"/>
            <a:ext cx="648072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5364088" y="5157192"/>
            <a:ext cx="3528392" cy="935541"/>
          </a:xfrm>
          <a:prstGeom prst="wedgeEllipseCallout">
            <a:avLst>
              <a:gd name="adj1" fmla="val -49191"/>
              <a:gd name="adj2" fmla="val -119202"/>
            </a:avLst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Fully booked!?</a:t>
            </a:r>
          </a:p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(105 seats)</a:t>
            </a:r>
          </a:p>
        </p:txBody>
      </p:sp>
    </p:spTree>
    <p:extLst>
      <p:ext uri="{BB962C8B-B14F-4D97-AF65-F5344CB8AC3E}">
        <p14:creationId xmlns:p14="http://schemas.microsoft.com/office/powerpoint/2010/main" val="102896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On session program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2_セッション情報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850900"/>
            <a:ext cx="9036496" cy="508302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 bwMode="auto">
          <a:xfrm>
            <a:off x="3779912" y="2564904"/>
            <a:ext cx="3456384" cy="1656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049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Venue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3_room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92" y="849600"/>
            <a:ext cx="4716016" cy="2652759"/>
          </a:xfrm>
          <a:prstGeom prst="rect">
            <a:avLst/>
          </a:prstGeom>
        </p:spPr>
      </p:pic>
      <p:pic>
        <p:nvPicPr>
          <p:cNvPr id="3" name="図 2" descr="03_room_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" y="3645024"/>
            <a:ext cx="4464496" cy="2511280"/>
          </a:xfrm>
          <a:prstGeom prst="rect">
            <a:avLst/>
          </a:prstGeom>
        </p:spPr>
      </p:pic>
      <p:pic>
        <p:nvPicPr>
          <p:cNvPr id="5" name="図 4" descr="05_room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31" y="3645024"/>
            <a:ext cx="4464496" cy="25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Key item as a speaker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8" name="図 7" descr="06_bad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849600"/>
            <a:ext cx="2952328" cy="52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Image of presentation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Result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About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60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persons attended.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Attendance Ratio =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57%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50%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My shepherds often reacted positively during my presentation.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He is a real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SAMURAI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! (-&gt;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</a:rPr>
              <a:t>Maybe good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  <a:sym typeface="Wingdings"/>
              </a:rPr>
              <a:t>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)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Only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persons left during my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Remaining Ratio =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95%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80%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26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Rebecca Wirfs-Brock: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Track chair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ebecc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" y="850900"/>
            <a:ext cx="8935772" cy="50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Jutta Eckstein: My shepherd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6" name="図 5" descr="Jutt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9" y="849600"/>
            <a:ext cx="8938083" cy="50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Impression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Englishnization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useful.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had no trouble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making a presentation with English.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peaking in front of many English native speakers.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Writing a paper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was very useful for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c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larifying ideas got through your work.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a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cquiring how to think, evaluate, and explain objectively.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publishing ideas throughout the world easily and fast.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Practicing a presentation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was very useful.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Feedback is very important before the real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Rakuten members gave me a lot of insightful feedbacks before the conference.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Attend as a speaker again!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have some themes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Advanced testing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Improve by metrics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cs typeface="ＭＳ 明朝"/>
              </a:rPr>
              <a:t>Nurture younger </a:t>
            </a:r>
            <a:r>
              <a:rPr kumimoji="0" lang="en-US" altLang="ja-JP" sz="2400" kern="0" dirty="0" smtClean="0">
                <a:solidFill>
                  <a:srgbClr val="BF0000"/>
                </a:solidFill>
                <a:cs typeface="ＭＳ 明朝"/>
              </a:rPr>
              <a:t>members and colleagues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for consistent growth of our company.</a:t>
            </a:r>
            <a:endParaRPr kumimoji="0" lang="en-US" altLang="ja-JP" sz="2400" b="0" kern="0" dirty="0">
              <a:solidFill>
                <a:schemeClr val="tx1"/>
              </a:solidFill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Write and submit papers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 the next conference as a speaker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3 years ago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1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year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73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8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trend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Agile, Scrum, and Lean are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ordinary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practitioners are thinking about the better ways to utilize them more.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34290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found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 big trends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Organizational approach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cs typeface="ＭＳ 明朝"/>
              </a:rPr>
              <a:t>Enterprise Agile</a:t>
            </a:r>
            <a:endParaRPr kumimoji="0" lang="en-US" altLang="ja-JP" sz="240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Technical approach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Testing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Combination of both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46481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1.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76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What is Agile2014?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19298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Ordinary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699792" y="4293096"/>
            <a:ext cx="3744416" cy="2259623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6156176" y="5589240"/>
            <a:ext cx="2160000" cy="108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Bottom-up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5634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620688"/>
            <a:ext cx="8712968" cy="5904656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sp>
        <p:nvSpPr>
          <p:cNvPr id="39" name="四角形吹き出し 38"/>
          <p:cNvSpPr/>
          <p:nvPr/>
        </p:nvSpPr>
        <p:spPr bwMode="auto">
          <a:xfrm>
            <a:off x="6228184" y="5301208"/>
            <a:ext cx="2160000" cy="1080000"/>
          </a:xfrm>
          <a:prstGeom prst="wedgeRectCallout">
            <a:avLst>
              <a:gd name="adj1" fmla="val 62033"/>
              <a:gd name="adj2" fmla="val -13013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Decrease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silos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156176" y="1124744"/>
            <a:ext cx="2160000" cy="1080000"/>
          </a:xfrm>
          <a:prstGeom prst="wedgeRectCallout">
            <a:avLst>
              <a:gd name="adj1" fmla="val -86951"/>
              <a:gd name="adj2" fmla="val -11408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568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trend of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Practitioner’s concern is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changing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from improvement of development teams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to total optimization including executives and organization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27288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ideas are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spiritual…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Not concrete…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speakers just say the importance of changing mindset…</a:t>
            </a: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1520" y="450912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 the other hand, the influence of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SAFe</a:t>
            </a:r>
            <a:endParaRPr kumimoji="0" lang="en-US" altLang="ja-JP" sz="2400" kern="0" dirty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(Scaled Agile Framework)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increasing dramatically.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There were about 5 sessions about SAFe.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★URL</a:t>
            </a:r>
          </a:p>
        </p:txBody>
      </p:sp>
    </p:spTree>
    <p:extLst>
      <p:ext uri="{BB962C8B-B14F-4D97-AF65-F5344CB8AC3E}">
        <p14:creationId xmlns:p14="http://schemas.microsoft.com/office/powerpoint/2010/main" val="1112659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 Discussion about </a:t>
            </a:r>
            <a:r>
              <a:rPr lang="en-US" altLang="ja-JP" dirty="0"/>
              <a:t>EA with </a:t>
            </a:r>
            <a:r>
              <a:rPr lang="en-US" altLang="ja-JP" dirty="0" smtClean="0"/>
              <a:t>other practitioners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ordinary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</a:rPr>
              <a:t>to face with middle management layer and executive layer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 to adopt the bottom-up approach.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necessary to find and decrease wastes based on “command and control” organization and leadership.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465313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On the other hand,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we’d be better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utilize technical foundation to avoid failures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315929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Changing top’s mindset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buy-in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26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Changing mindset is very important, but…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058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My opinion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Technical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foundation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is necessary!</a:t>
            </a:r>
          </a:p>
        </p:txBody>
      </p:sp>
    </p:spTree>
    <p:extLst>
      <p:ext uri="{BB962C8B-B14F-4D97-AF65-F5344CB8AC3E}">
        <p14:creationId xmlns:p14="http://schemas.microsoft.com/office/powerpoint/2010/main" val="380282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e.g.) Use automation for collaboration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01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altLang="ja-JP" dirty="0" smtClean="0"/>
              <a:t>Working software for building </a:t>
            </a:r>
            <a:r>
              <a:rPr lang="en-US" altLang="ja-JP" dirty="0" smtClean="0">
                <a:latin typeface="+mn-lt"/>
                <a:ea typeface="+mj-ea"/>
              </a:rPr>
              <a:t>shared understanding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721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2.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6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3 topics about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BDD/ATDD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Mutation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Exploratory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21612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2935856" y="2967959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CI/CD</a:t>
            </a: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4776559" y="1934614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TDD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6632168" y="1268760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ATDD</a:t>
            </a:r>
          </a:p>
        </p:txBody>
      </p:sp>
      <p:pic>
        <p:nvPicPr>
          <p:cNvPr id="2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8851" y="3429000"/>
            <a:ext cx="1289133" cy="12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iroyuki.a.ito\Pictures\TDD\doroid_hea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45" y="2678641"/>
            <a:ext cx="1562497" cy="822367"/>
          </a:xfrm>
          <a:prstGeom prst="rect">
            <a:avLst/>
          </a:prstGeom>
          <a:noFill/>
          <a:extLst/>
        </p:spPr>
      </p:pic>
      <p:pic>
        <p:nvPicPr>
          <p:cNvPr id="9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05" y="1988840"/>
            <a:ext cx="1852527" cy="563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Agile Conference</a:t>
            </a:r>
            <a:endParaRPr kumimoji="1" lang="ja-JP" altLang="en-US" dirty="0"/>
          </a:p>
        </p:txBody>
      </p:sp>
      <p:pic>
        <p:nvPicPr>
          <p:cNvPr id="7" name="図 6" descr="04_Ga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Pattern of </a:t>
            </a:r>
            <a:r>
              <a:rPr lang="en-US" altLang="ja-JP" dirty="0" smtClean="0"/>
              <a:t>Automation for BDD/ATDD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chemeClr val="accent1"/>
                </a:solidFill>
                <a:latin typeface="+mn-lt"/>
              </a:rPr>
              <a:t>Specification by Example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Use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“examples” to build shared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understanding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high-level scenarios (by using domain words)</a:t>
            </a:r>
            <a:endParaRPr lang="en-US" altLang="ja-JP" sz="2400" b="0" dirty="0">
              <a:solidFill>
                <a:schemeClr val="tx1"/>
              </a:solidFill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cross-functional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team for reducing rework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69238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Default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Data 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http://www.cheezyworld.com/2010/11/21/ui-tests-default-dat/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57347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Page Object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https://code.google.com/p/selenium/wiki/PageObjects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458112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Data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Management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 Pattern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each test and rollback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all tests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and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rollback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Run all tests and commit all data</a:t>
            </a:r>
          </a:p>
        </p:txBody>
      </p:sp>
    </p:spTree>
    <p:extLst>
      <p:ext uri="{BB962C8B-B14F-4D97-AF65-F5344CB8AC3E}">
        <p14:creationId xmlns:p14="http://schemas.microsoft.com/office/powerpoint/2010/main" val="55943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Current knowledge of Exploratory </a:t>
            </a:r>
            <a:r>
              <a:rPr lang="en-US" altLang="ja-JP" dirty="0"/>
              <a:t>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Session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-based test management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http://www.satisfice.com/articles/sbtm.pdf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509120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Heuristics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http://testobsessed.com/wp-content/uploads/2011/04/testheuristicscheatsheetv1.pdf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http://www.satisfice.com/tools/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htsm.pdf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2728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charters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http://www.qualitestgroup.com/howTo/How-to-write-an-Exploratory-Test-Charter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244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(1)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&lt;Example&gt;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&gt; 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88058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(2)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&lt;Add mutant&gt;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341106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(3)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&lt;Kill mutant by changing unit test&gt;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0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0208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(4)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Objective of Mutation Testing is</a:t>
            </a:r>
          </a:p>
          <a:p>
            <a:pPr algn="l"/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adding mutant </a:t>
            </a:r>
            <a:r>
              <a:rPr lang="en-US" altLang="ja-JP" sz="2400" dirty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and find code </a:t>
            </a:r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smells.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Basically for improving unit testing.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1520" y="2636912"/>
            <a:ext cx="8640000" cy="36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Patterns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of mutants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http://pitest.org/quickstart/mutators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&lt;= (adding “=“)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&gt;= (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reversing)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Reverse + and -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Make if statement invalid (e.g. if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(true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the value of constant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return value (e.g. null)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Erase method call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(5)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Presentation document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://schd.ws/hosted_files/agile2014/c1/1435_Mutation_Test_-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_A_New_Way_to_Improve_Code_and_Test.pdf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141324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Standard of mutant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://pitest.org/quickstart/mutators/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133390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Definition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 by Parasoft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http://www.parasoft.com/products/article.jsp?articleId=291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4149258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PIT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(tool for Mutation Testing,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for Java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http://pitest.org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/</a:t>
            </a:r>
            <a:endParaRPr lang="en-US" altLang="ja-JP" sz="24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5157192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Research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7"/>
              </a:rPr>
              <a:t>http://crestweb.cs.ucl.ac.uk/resources/mutation_testing_repository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7"/>
              </a:rPr>
              <a:t>/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Study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more about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BDD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based 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“Specification by Example”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1328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Create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Synergy among QA section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members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by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BDD, ATDD, Exploratory Testing, and Mutation Testing.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Create testable &amp; clear specification for ease of testing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Enhance skills for test automation</a:t>
            </a:r>
          </a:p>
        </p:txBody>
      </p:sp>
      <p:pic>
        <p:nvPicPr>
          <p:cNvPr id="2" name="図 1" descr="Suvenior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933056"/>
            <a:ext cx="4176464" cy="23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3. Metrics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8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13285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141424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68993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64" y="2780928"/>
            <a:ext cx="7257472" cy="3384376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metrics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373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Attended as a session speaker!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moneyb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4071863" cy="6120680"/>
          </a:xfrm>
          <a:prstGeom prst="rect">
            <a:avLst/>
          </a:prstGeom>
        </p:spPr>
      </p:pic>
      <p:sp>
        <p:nvSpPr>
          <p:cNvPr id="6" name="タイトル 2"/>
          <p:cNvSpPr txBox="1">
            <a:spLocks/>
          </p:cNvSpPr>
          <p:nvPr/>
        </p:nvSpPr>
        <p:spPr>
          <a:xfrm>
            <a:off x="4355976" y="2709000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tr-TR" altLang="ja-JP" sz="2000" b="0" dirty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http://books.rakuten.co.jp/rk/91a2285c6f0b4fea867632bcd286bf1d</a:t>
            </a:r>
            <a:r>
              <a:rPr lang="tr-TR" altLang="ja-JP" sz="20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/</a:t>
            </a:r>
            <a:endParaRPr lang="tr-TR" altLang="ja-JP" sz="20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2843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Increasing concerns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Do the same thing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in software product world.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clarifying the biggest point to improve.</a:t>
            </a:r>
            <a:endParaRPr kumimoji="0" lang="en-US" altLang="ja-JP" sz="1800" kern="0" dirty="0" smtClean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For finding problems and knowing progress.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96635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(1)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Ken’s paper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http://www.agilealliance.org/files/9814/0509/9343/ExperienceReport.2014.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Power.pdf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23004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of metrics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perspective to measure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does work flow?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impedes the flow of work?</a:t>
            </a:r>
          </a:p>
        </p:txBody>
      </p:sp>
    </p:spTree>
    <p:extLst>
      <p:ext uri="{BB962C8B-B14F-4D97-AF65-F5344CB8AC3E}">
        <p14:creationId xmlns:p14="http://schemas.microsoft.com/office/powerpoint/2010/main" val="200999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Power </a:t>
            </a:r>
            <a:r>
              <a:rPr lang="en-US" altLang="ja-JP" dirty="0" smtClean="0"/>
              <a:t>(2)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umulative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flow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problems that impede velocity.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Know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information by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trend and hypothesize the following movement.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437112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Cycle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time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the difference among each status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Kanban board.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69128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Throughput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analysis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knowing the real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Can distinguish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failure demand and value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demand.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9546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(3)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068960"/>
            <a:ext cx="8640000" cy="25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Impression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 idea of metrics is to find problems and know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Get information from the change of metrics.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Other person’s metrics are very insightful.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We’d be better decide who gather metrics.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4" name="タイトル 2"/>
          <p:cNvSpPr txBox="1">
            <a:spLocks/>
          </p:cNvSpPr>
          <p:nvPr/>
        </p:nvSpPr>
        <p:spPr>
          <a:xfrm>
            <a:off x="252000" y="94680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to use metrics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Review each metric continuously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7847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36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600" dirty="0" smtClean="0">
                <a:solidFill>
                  <a:srgbClr val="BF0000"/>
                </a:solidFill>
                <a:latin typeface="+mn-lt"/>
              </a:rPr>
              <a:t>I decided to start the study session about metrics.</a:t>
            </a: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have been preparing for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 the study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session before attending Agile2014.</a:t>
            </a:r>
            <a:endParaRPr lang="en-US" altLang="ja-JP" sz="3600" b="0" dirty="0">
              <a:solidFill>
                <a:schemeClr val="tx1"/>
              </a:solidFill>
              <a:latin typeface="+mn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will combine our experience of Gemba and the latest researches.</a:t>
            </a:r>
          </a:p>
        </p:txBody>
      </p:sp>
    </p:spTree>
    <p:extLst>
      <p:ext uri="{BB962C8B-B14F-4D97-AF65-F5344CB8AC3E}">
        <p14:creationId xmlns:p14="http://schemas.microsoft.com/office/powerpoint/2010/main" val="185360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essence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43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Agile is a continuous improvement action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and process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that </a:t>
            </a: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can adopt the whole things.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PDCA cycles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Less up-front rules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Create rules &amp; processes by team members (mature)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Retrospectives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Based on numerical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measurement (metrics)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Anything is ok to improve (automation, non-technical process)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For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whole team/organization/company</a:t>
            </a:r>
          </a:p>
        </p:txBody>
      </p:sp>
    </p:spTree>
    <p:extLst>
      <p:ext uri="{BB962C8B-B14F-4D97-AF65-F5344CB8AC3E}">
        <p14:creationId xmlns:p14="http://schemas.microsoft.com/office/powerpoint/2010/main" val="327008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The essence of Agile is </a:t>
            </a:r>
            <a:r>
              <a:rPr kumimoji="0" lang="en-US" altLang="ja-JP" sz="2400" kern="0" dirty="0">
                <a:solidFill>
                  <a:srgbClr val="BF0000"/>
                </a:solidFill>
              </a:rPr>
              <a:t>NOT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changing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72514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On the other hand,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doing </a:t>
            </a:r>
            <a:r>
              <a:rPr kumimoji="0" lang="en-US" altLang="ja-JP" sz="2400" kern="0" dirty="0">
                <a:solidFill>
                  <a:srgbClr val="BF0000"/>
                </a:solidFill>
              </a:rPr>
              <a:t>the essence by themselves is very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difficult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 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at present.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I will support it as an Agile Coach from now on.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205352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Field is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expanding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Including organizational 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issues, testing, metrics, and so on.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465248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You’d better clarify 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what you need and gather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based on the the essence of Agile.</a:t>
            </a:r>
          </a:p>
        </p:txBody>
      </p:sp>
    </p:spTree>
    <p:extLst>
      <p:ext uri="{BB962C8B-B14F-4D97-AF65-F5344CB8AC3E}">
        <p14:creationId xmlns:p14="http://schemas.microsoft.com/office/powerpoint/2010/main" val="289930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80000" y="5613662"/>
            <a:ext cx="8784000" cy="57606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  <a:hlinkClick r:id="rId2"/>
              </a:rPr>
              <a:t>http://agile2015.agilealliance.org</a:t>
            </a:r>
            <a:r>
              <a:rPr lang="en-US" altLang="ja-JP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  <p:pic>
        <p:nvPicPr>
          <p:cNvPr id="4" name="図 3" descr="Agile20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4" y="21358"/>
            <a:ext cx="7344673" cy="56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08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Reference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Program of Agile2014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★URL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My blog (Japanese)</a:t>
            </a:r>
          </a:p>
          <a:p>
            <a:pPr algn="l"/>
            <a:r>
              <a:rPr lang="tr-TR" altLang="ja-JP" sz="2400" b="0" dirty="0">
                <a:solidFill>
                  <a:srgbClr val="000000"/>
                </a:solidFill>
                <a:latin typeface="+mn-lt"/>
                <a:cs typeface="ＭＳ 明朝"/>
                <a:hlinkClick r:id="rId3"/>
              </a:rPr>
              <a:t>http://d.hatena.ne.jp/hageyahhoo/20140730/1406683408</a:t>
            </a:r>
            <a:endParaRPr lang="tr-TR" altLang="ja-JP" sz="2400" b="0" dirty="0">
              <a:solidFill>
                <a:srgbClr val="000000"/>
              </a:solidFill>
              <a:latin typeface="+mn-lt"/>
              <a:cs typeface="ＭＳ 明朝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cs typeface="ＭＳ 明朝"/>
              </a:rPr>
              <a:t>Papers and resources by Agile Alliance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8000"/>
                </a:solidFill>
                <a:cs typeface="ＭＳ 明朝"/>
              </a:rPr>
              <a:t>★URL</a:t>
            </a:r>
          </a:p>
        </p:txBody>
      </p:sp>
    </p:spTree>
    <p:extLst>
      <p:ext uri="{BB962C8B-B14F-4D97-AF65-F5344CB8AC3E}">
        <p14:creationId xmlns:p14="http://schemas.microsoft.com/office/powerpoint/2010/main" val="393023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975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Basic information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27689"/>
              </p:ext>
            </p:extLst>
          </p:nvPr>
        </p:nvGraphicFramePr>
        <p:xfrm>
          <a:off x="438923" y="1192412"/>
          <a:ext cx="8266154" cy="42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2957"/>
                <a:gridCol w="5213197"/>
              </a:tblGrid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Location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Orlando</a:t>
                      </a:r>
                      <a:r>
                        <a:rPr kumimoji="1" lang="en-US" altLang="ja-JP" sz="2400" dirty="0" smtClean="0"/>
                        <a:t>,</a:t>
                      </a:r>
                      <a:r>
                        <a:rPr kumimoji="1" lang="en-US" altLang="ja-JP" sz="2400" baseline="0" dirty="0" smtClean="0"/>
                        <a:t> Florida, U.S.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Duration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4.5</a:t>
                      </a:r>
                      <a:r>
                        <a:rPr kumimoji="1" lang="en-US" altLang="ja-JP" sz="2400" dirty="0" smtClean="0"/>
                        <a:t> days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Attendees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Approximately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2000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272</a:t>
                      </a:r>
                      <a:r>
                        <a:rPr kumimoji="1" lang="en-US" altLang="ja-JP" sz="2400" dirty="0" smtClean="0"/>
                        <a:t> sessions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 Speakers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Over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280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9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Rakuten all superstars!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akuten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899872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Abex (BDD)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484048" y="2708920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Dana (R Marketing)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315" y="51932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TheHiro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36176" y="3321048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Pramod (PJM)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5436376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Yasnob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50045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solidFill>
            <a:srgbClr val="000000"/>
          </a:solidFill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anchor="ctr" anchorCtr="0"/>
      <a:lstStyle>
        <a:defPPr algn="ctr">
          <a:defRPr dirty="0" smtClean="0"/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5068</TotalTime>
  <Words>2196</Words>
  <Application>Microsoft Macintosh PowerPoint</Application>
  <PresentationFormat>画面に合わせる (4:3)</PresentationFormat>
  <Paragraphs>608</Paragraphs>
  <Slides>60</Slides>
  <Notes>56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1" baseType="lpstr">
      <vt:lpstr>Corporate_strictly_confidential_b</vt:lpstr>
      <vt:lpstr>PowerPoint プレゼンテーション</vt:lpstr>
      <vt:lpstr>About me</vt:lpstr>
      <vt:lpstr>PowerPoint プレゼンテーション</vt:lpstr>
      <vt:lpstr>The world’s largest Agile Conference</vt:lpstr>
      <vt:lpstr>Attended as a session speaker!</vt:lpstr>
      <vt:lpstr>Agenda</vt:lpstr>
      <vt:lpstr>PowerPoint プレゼンテーション</vt:lpstr>
      <vt:lpstr>Basic information</vt:lpstr>
      <vt:lpstr>Rakuten all superstars!</vt:lpstr>
      <vt:lpstr>Trend of sessions</vt:lpstr>
      <vt:lpstr>Comparison of trends (with Yamaguchi-san @Yahoo)</vt:lpstr>
      <vt:lpstr>PowerPoint プレゼンテーション</vt:lpstr>
      <vt:lpstr>Information and documents</vt:lpstr>
      <vt:lpstr>Before session</vt:lpstr>
      <vt:lpstr>Before session (expanded)</vt:lpstr>
      <vt:lpstr>On session program</vt:lpstr>
      <vt:lpstr>Venue</vt:lpstr>
      <vt:lpstr>Key item as a speaker</vt:lpstr>
      <vt:lpstr>Image of presentation</vt:lpstr>
      <vt:lpstr>Result</vt:lpstr>
      <vt:lpstr>Rebecca Wirfs-Brock: Track chair</vt:lpstr>
      <vt:lpstr>Jutta Eckstein: My shepherd</vt:lpstr>
      <vt:lpstr>Impression</vt:lpstr>
      <vt:lpstr>Next Action</vt:lpstr>
      <vt:lpstr>PowerPoint プレゼンテーション</vt:lpstr>
      <vt:lpstr>About 3 years ago</vt:lpstr>
      <vt:lpstr>This year</vt:lpstr>
      <vt:lpstr>The latest trend of Agile</vt:lpstr>
      <vt:lpstr>1. Enterprise Agile</vt:lpstr>
      <vt:lpstr>Ordinary Agile</vt:lpstr>
      <vt:lpstr>Enterprise Agile</vt:lpstr>
      <vt:lpstr>The trend of Enterprise Agile</vt:lpstr>
      <vt:lpstr> Discussion about EA with other practitioners</vt:lpstr>
      <vt:lpstr>Changing mindset is very important, but…</vt:lpstr>
      <vt:lpstr>My opinion</vt:lpstr>
      <vt:lpstr>e.g.) Use automation for collaboration</vt:lpstr>
      <vt:lpstr>Working software for building shared understanding</vt:lpstr>
      <vt:lpstr>2. Testing</vt:lpstr>
      <vt:lpstr>3 topics about testing</vt:lpstr>
      <vt:lpstr>Pattern of Automation for BDD/ATDD</vt:lpstr>
      <vt:lpstr>Current knowledge of Exploratory Testing</vt:lpstr>
      <vt:lpstr>Mutation Testing (1)</vt:lpstr>
      <vt:lpstr>Mutation Testing (2)</vt:lpstr>
      <vt:lpstr>Mutation Testing (3)</vt:lpstr>
      <vt:lpstr>Mutation Testing (4)</vt:lpstr>
      <vt:lpstr>Mutation Testing (5)</vt:lpstr>
      <vt:lpstr>Next Action</vt:lpstr>
      <vt:lpstr>3. Metrics</vt:lpstr>
      <vt:lpstr>Example of metrics</vt:lpstr>
      <vt:lpstr>PowerPoint プレゼンテーション</vt:lpstr>
      <vt:lpstr>Increasing concerns</vt:lpstr>
      <vt:lpstr>“Useful Metrics in a Complex World” by Ken Power (1)</vt:lpstr>
      <vt:lpstr>“Useful Metrics in a Complex World” by Ken Power (2)</vt:lpstr>
      <vt:lpstr>“Useful Metrics in a Complex World” by Ken Power (3)</vt:lpstr>
      <vt:lpstr>Next Action</vt:lpstr>
      <vt:lpstr>PowerPoint プレゼンテーション</vt:lpstr>
      <vt:lpstr>The essence of Agile</vt:lpstr>
      <vt:lpstr>The latest Agile</vt:lpstr>
      <vt:lpstr>PowerPoint プレゼンテーション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伊藤 宏幸</cp:lastModifiedBy>
  <cp:revision>5664</cp:revision>
  <cp:lastPrinted>2012-11-01T00:53:12Z</cp:lastPrinted>
  <dcterms:created xsi:type="dcterms:W3CDTF">2013-01-29T01:30:29Z</dcterms:created>
  <dcterms:modified xsi:type="dcterms:W3CDTF">2014-08-04T00:09:36Z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